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684" r:id="rId2"/>
  </p:sldMasterIdLst>
  <p:notesMasterIdLst>
    <p:notesMasterId r:id="rId21"/>
  </p:notesMasterIdLst>
  <p:sldIdLst>
    <p:sldId id="256" r:id="rId3"/>
    <p:sldId id="257" r:id="rId4"/>
    <p:sldId id="267" r:id="rId5"/>
    <p:sldId id="268" r:id="rId6"/>
    <p:sldId id="259" r:id="rId7"/>
    <p:sldId id="260" r:id="rId8"/>
    <p:sldId id="261" r:id="rId9"/>
    <p:sldId id="269" r:id="rId10"/>
    <p:sldId id="270" r:id="rId11"/>
    <p:sldId id="271" r:id="rId12"/>
    <p:sldId id="272" r:id="rId13"/>
    <p:sldId id="275" r:id="rId14"/>
    <p:sldId id="276" r:id="rId15"/>
    <p:sldId id="273" r:id="rId16"/>
    <p:sldId id="274" r:id="rId17"/>
    <p:sldId id="264" r:id="rId18"/>
    <p:sldId id="265" r:id="rId19"/>
    <p:sldId id="266" r:id="rId20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FF"/>
    <a:srgbClr val="FFFF99"/>
    <a:srgbClr val="CC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Средний стиль 3 - акцент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002" autoAdjust="0"/>
    <p:restoredTop sz="94660"/>
  </p:normalViewPr>
  <p:slideViewPr>
    <p:cSldViewPr>
      <p:cViewPr varScale="1">
        <p:scale>
          <a:sx n="45" d="100"/>
          <a:sy n="45" d="100"/>
        </p:scale>
        <p:origin x="-384" y="-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4" d="100"/>
          <a:sy n="84" d="100"/>
        </p:scale>
        <p:origin x="-1968" y="-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904472-5127-4255-86AA-9E2E3FD23D3B}" type="datetimeFigureOut">
              <a:rPr lang="ru-RU" smtClean="0"/>
              <a:pPr/>
              <a:t>17.04.2013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AE5450-DA83-4FE3-AB00-F82B6AB1AE31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138845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3866920"/>
            <a:ext cx="9144000" cy="2991080"/>
          </a:xfrm>
          <a:prstGeom prst="rect">
            <a:avLst/>
          </a:prstGeom>
          <a:gradFill>
            <a:gsLst>
              <a:gs pos="0">
                <a:schemeClr val="bg1">
                  <a:alpha val="91000"/>
                </a:schemeClr>
              </a:gs>
              <a:gs pos="37000">
                <a:schemeClr val="bg1">
                  <a:alpha val="76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0" y="0"/>
            <a:ext cx="9144000" cy="386692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89000"/>
                </a:schemeClr>
              </a:gs>
              <a:gs pos="48000">
                <a:schemeClr val="bg1">
                  <a:alpha val="62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0" y="2652311"/>
            <a:ext cx="9144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0" y="1600200"/>
            <a:ext cx="9144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73795" y="5052545"/>
            <a:ext cx="5637010" cy="882119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AE3D4-F842-4CAB-96FE-22B6D5ED850B}" type="datetimeFigureOut">
              <a:rPr lang="ru-RU" smtClean="0"/>
              <a:pPr/>
              <a:t>17.04.2013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4F265-199E-4350-8DA1-F06255A3AF5E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7581" y="3132290"/>
            <a:ext cx="7175351" cy="1793167"/>
          </a:xfrm>
          <a:effectLst/>
        </p:spPr>
        <p:txBody>
          <a:bodyPr>
            <a:noAutofit/>
          </a:bodyPr>
          <a:lstStyle>
            <a:lvl1pPr marL="640080" indent="-457200" algn="l">
              <a:defRPr sz="54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05000" y="731519"/>
            <a:ext cx="6400800" cy="3474720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AE3D4-F842-4CAB-96FE-22B6D5ED850B}" type="datetimeFigureOut">
              <a:rPr lang="ru-RU" smtClean="0"/>
              <a:pPr/>
              <a:t>17.04.2013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4F265-199E-4350-8DA1-F06255A3AF5E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53758" y="376517"/>
            <a:ext cx="2057400" cy="5238339"/>
          </a:xfrm>
          <a:effectLst/>
        </p:spPr>
        <p:txBody>
          <a:bodyPr vert="eaVert"/>
          <a:lstStyle>
            <a:lvl1pPr algn="l">
              <a:defRPr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324113" y="731519"/>
            <a:ext cx="4829287" cy="4894729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AE3D4-F842-4CAB-96FE-22B6D5ED850B}" type="datetimeFigureOut">
              <a:rPr lang="ru-RU" smtClean="0"/>
              <a:pPr/>
              <a:t>17.04.2013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4F265-199E-4350-8DA1-F06255A3AF5E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AE3D4-F842-4CAB-96FE-22B6D5ED850B}" type="datetimeFigureOut">
              <a:rPr lang="ru-RU" smtClean="0"/>
              <a:pPr/>
              <a:t>17.04.2013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4F265-199E-4350-8DA1-F06255A3AF5E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537620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AE3D4-F842-4CAB-96FE-22B6D5ED850B}" type="datetimeFigureOut">
              <a:rPr lang="ru-RU" smtClean="0"/>
              <a:pPr/>
              <a:t>17.04.2013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4F265-199E-4350-8DA1-F06255A3AF5E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223016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AE3D4-F842-4CAB-96FE-22B6D5ED850B}" type="datetimeFigureOut">
              <a:rPr lang="ru-RU" smtClean="0"/>
              <a:pPr/>
              <a:t>17.04.2013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4F265-199E-4350-8DA1-F06255A3AF5E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8496361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AE3D4-F842-4CAB-96FE-22B6D5ED850B}" type="datetimeFigureOut">
              <a:rPr lang="ru-RU" smtClean="0"/>
              <a:pPr/>
              <a:t>17.04.2013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4F265-199E-4350-8DA1-F06255A3AF5E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5194969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AE3D4-F842-4CAB-96FE-22B6D5ED850B}" type="datetimeFigureOut">
              <a:rPr lang="ru-RU" smtClean="0"/>
              <a:pPr/>
              <a:t>17.04.2013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4F265-199E-4350-8DA1-F06255A3AF5E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61938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AE3D4-F842-4CAB-96FE-22B6D5ED850B}" type="datetimeFigureOut">
              <a:rPr lang="ru-RU" smtClean="0"/>
              <a:pPr/>
              <a:t>17.04.2013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4F265-199E-4350-8DA1-F06255A3AF5E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5904641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AE3D4-F842-4CAB-96FE-22B6D5ED850B}" type="datetimeFigureOut">
              <a:rPr lang="ru-RU" smtClean="0"/>
              <a:pPr/>
              <a:t>17.04.2013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4F265-199E-4350-8DA1-F06255A3AF5E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0416282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AE3D4-F842-4CAB-96FE-22B6D5ED850B}" type="datetimeFigureOut">
              <a:rPr lang="ru-RU" smtClean="0"/>
              <a:pPr/>
              <a:t>17.04.2013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4F265-199E-4350-8DA1-F06255A3AF5E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936465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AE3D4-F842-4CAB-96FE-22B6D5ED850B}" type="datetimeFigureOut">
              <a:rPr lang="ru-RU" smtClean="0"/>
              <a:pPr/>
              <a:t>17.04.2013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4F265-199E-4350-8DA1-F06255A3AF5E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>
          <a:xfrm>
            <a:off x="1143000" y="731520"/>
            <a:ext cx="6400800" cy="347472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AE3D4-F842-4CAB-96FE-22B6D5ED850B}" type="datetimeFigureOut">
              <a:rPr lang="ru-RU" smtClean="0"/>
              <a:pPr/>
              <a:t>17.04.2013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4F265-199E-4350-8DA1-F06255A3AF5E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4187689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AE3D4-F842-4CAB-96FE-22B6D5ED850B}" type="datetimeFigureOut">
              <a:rPr lang="ru-RU" smtClean="0"/>
              <a:pPr/>
              <a:t>17.04.2013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4F265-199E-4350-8DA1-F06255A3AF5E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6746904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AE3D4-F842-4CAB-96FE-22B6D5ED850B}" type="datetimeFigureOut">
              <a:rPr lang="ru-RU" smtClean="0"/>
              <a:pPr/>
              <a:t>17.04.2013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4F265-199E-4350-8DA1-F06255A3AF5E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188654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866920"/>
            <a:ext cx="9144000" cy="2991080"/>
          </a:xfrm>
          <a:prstGeom prst="rect">
            <a:avLst/>
          </a:prstGeom>
          <a:gradFill>
            <a:gsLst>
              <a:gs pos="0">
                <a:schemeClr val="bg1">
                  <a:alpha val="92000"/>
                </a:schemeClr>
              </a:gs>
              <a:gs pos="37000">
                <a:schemeClr val="bg1">
                  <a:alpha val="77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9144000" cy="386692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90000"/>
                </a:schemeClr>
              </a:gs>
              <a:gs pos="48000">
                <a:schemeClr val="bg1">
                  <a:alpha val="63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2652311"/>
            <a:ext cx="9144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0" y="1600200"/>
            <a:ext cx="9144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3195" y="2172648"/>
            <a:ext cx="5966666" cy="2423346"/>
          </a:xfrm>
          <a:effectLst/>
        </p:spPr>
        <p:txBody>
          <a:bodyPr anchor="b"/>
          <a:lstStyle>
            <a:lvl1pPr algn="r">
              <a:defRPr sz="4600" b="1" cap="none" baseline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22438" y="4607511"/>
            <a:ext cx="5970494" cy="835460"/>
          </a:xfrm>
        </p:spPr>
        <p:txBody>
          <a:bodyPr anchor="t"/>
          <a:lstStyle>
            <a:lvl1pPr marL="0" indent="0" algn="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AE3D4-F842-4CAB-96FE-22B6D5ED850B}" type="datetimeFigureOut">
              <a:rPr lang="ru-RU" smtClean="0"/>
              <a:pPr/>
              <a:t>17.04.2013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4F265-199E-4350-8DA1-F06255A3AF5E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AE3D4-F842-4CAB-96FE-22B6D5ED850B}" type="datetimeFigureOut">
              <a:rPr lang="ru-RU" smtClean="0"/>
              <a:pPr/>
              <a:t>17.04.2013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4F265-199E-4350-8DA1-F06255A3AF5E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1142999" y="731519"/>
            <a:ext cx="3346704" cy="347472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731520"/>
            <a:ext cx="3346704" cy="347472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731520"/>
            <a:ext cx="3346704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lang="en-US" sz="2400" b="1" i="0" kern="1200" dirty="0" smtClean="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6447" y="1400327"/>
            <a:ext cx="3346704" cy="2743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7302" y="731520"/>
            <a:ext cx="3346704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lang="en-US" sz="2400" b="1" i="0" kern="1200" dirty="0" smtClean="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ctr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None/>
            </a:pPr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399032"/>
            <a:ext cx="3346704" cy="2743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AE3D4-F842-4CAB-96FE-22B6D5ED850B}" type="datetimeFigureOut">
              <a:rPr lang="ru-RU" smtClean="0"/>
              <a:pPr/>
              <a:t>17.04.2013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4F265-199E-4350-8DA1-F06255A3AF5E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AE3D4-F842-4CAB-96FE-22B6D5ED850B}" type="datetimeFigureOut">
              <a:rPr lang="ru-RU" smtClean="0"/>
              <a:pPr/>
              <a:t>17.04.2013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4F265-199E-4350-8DA1-F06255A3AF5E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AE3D4-F842-4CAB-96FE-22B6D5ED850B}" type="datetimeFigureOut">
              <a:rPr lang="ru-RU" smtClean="0"/>
              <a:pPr/>
              <a:t>17.04.2013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4F265-199E-4350-8DA1-F06255A3AF5E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095" y="2209800"/>
            <a:ext cx="3636085" cy="1258493"/>
          </a:xfrm>
          <a:effectLst/>
        </p:spPr>
        <p:txBody>
          <a:bodyPr anchor="b">
            <a:noAutofit/>
          </a:bodyPr>
          <a:lstStyle>
            <a:lvl1pPr marL="228600" indent="-228600" algn="l">
              <a:defRPr sz="2800" b="1">
                <a:effectLst/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93515" y="731520"/>
            <a:ext cx="4017085" cy="4894730"/>
          </a:xfrm>
        </p:spPr>
        <p:txBody>
          <a:bodyPr anchor="ctr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5765" y="3497802"/>
            <a:ext cx="3388660" cy="213951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AE3D4-F842-4CAB-96FE-22B6D5ED850B}" type="datetimeFigureOut">
              <a:rPr lang="ru-RU" smtClean="0"/>
              <a:pPr/>
              <a:t>17.04.2013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4F265-199E-4350-8DA1-F06255A3AF5E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3866920"/>
            <a:ext cx="9144000" cy="2991080"/>
          </a:xfrm>
          <a:prstGeom prst="rect">
            <a:avLst/>
          </a:prstGeom>
          <a:gradFill>
            <a:gsLst>
              <a:gs pos="0">
                <a:schemeClr val="bg1">
                  <a:alpha val="92000"/>
                </a:schemeClr>
              </a:gs>
              <a:gs pos="37000">
                <a:schemeClr val="bg1">
                  <a:alpha val="77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9144000" cy="386692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90000"/>
                </a:schemeClr>
              </a:gs>
              <a:gs pos="48000">
                <a:schemeClr val="bg1">
                  <a:alpha val="63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0" y="2652311"/>
            <a:ext cx="9144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0" y="1600200"/>
            <a:ext cx="9144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475175" y="1143000"/>
            <a:ext cx="4114800" cy="3127806"/>
          </a:xfrm>
          <a:prstGeom prst="roundRect">
            <a:avLst>
              <a:gd name="adj" fmla="val 4230"/>
            </a:avLst>
          </a:prstGeom>
          <a:solidFill>
            <a:schemeClr val="bg2">
              <a:lumMod val="90000"/>
            </a:schemeClr>
          </a:solidFill>
          <a:effectLst>
            <a:reflection blurRad="4350" stA="23000" endA="300" endPos="28000" dir="5400000" sy="-100000" algn="bl" rotWithShape="0"/>
          </a:effectLst>
          <a:scene3d>
            <a:camera prst="perspectiveContrastingLeftFacing" fov="1800000">
              <a:rot lat="300000" lon="2100000" rev="0"/>
            </a:camera>
            <a:lightRig rig="balanced" dir="t"/>
          </a:scene3d>
          <a:sp3d>
            <a:bevelT w="50800" h="50800"/>
          </a:sp3d>
        </p:spPr>
        <p:txBody>
          <a:bodyPr>
            <a:normAutofit/>
            <a:flatTx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77887" y="1010486"/>
            <a:ext cx="3694114" cy="2163020"/>
          </a:xfrm>
        </p:spPr>
        <p:txBody>
          <a:bodyPr anchor="b"/>
          <a:lstStyle>
            <a:lvl1pPr marL="182880" indent="-182880">
              <a:buFont typeface="Georgia" pitchFamily="18" charset="0"/>
              <a:buChar char="*"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AE3D4-F842-4CAB-96FE-22B6D5ED850B}" type="datetimeFigureOut">
              <a:rPr lang="ru-RU" smtClean="0"/>
              <a:pPr/>
              <a:t>17.04.2013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4F265-199E-4350-8DA1-F06255A3AF5E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7268" y="4464421"/>
            <a:ext cx="6383538" cy="1143000"/>
          </a:xfrm>
        </p:spPr>
        <p:txBody>
          <a:bodyPr anchor="b">
            <a:noAutofit/>
          </a:bodyPr>
          <a:lstStyle>
            <a:lvl1pPr algn="l">
              <a:defRPr sz="4600" b="1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105400"/>
            <a:ext cx="9144000" cy="1752600"/>
          </a:xfrm>
          <a:prstGeom prst="rect">
            <a:avLst/>
          </a:prstGeom>
          <a:gradFill>
            <a:gsLst>
              <a:gs pos="0">
                <a:schemeClr val="bg1">
                  <a:alpha val="91000"/>
                </a:schemeClr>
              </a:gs>
              <a:gs pos="37000">
                <a:schemeClr val="bg1">
                  <a:alpha val="76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9144000" cy="51054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89000"/>
                </a:schemeClr>
              </a:gs>
              <a:gs pos="48000">
                <a:schemeClr val="bg1">
                  <a:alpha val="62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3768304"/>
            <a:ext cx="9144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0" y="1600200"/>
            <a:ext cx="9144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6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93289" y="4372168"/>
            <a:ext cx="6512511" cy="1143000"/>
          </a:xfrm>
          <a:prstGeom prst="rect">
            <a:avLst/>
          </a:prstGeom>
          <a:effectLst/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732260"/>
            <a:ext cx="6400800" cy="34747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172200" y="6172200"/>
            <a:ext cx="2514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E1AE3D4-F842-4CAB-96FE-22B6D5ED850B}" type="datetimeFigureOut">
              <a:rPr lang="ru-RU" smtClean="0"/>
              <a:pPr/>
              <a:t>17.04.2013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199" y="6172200"/>
            <a:ext cx="33528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810000" y="6172200"/>
            <a:ext cx="1828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2FF4F265-199E-4350-8DA1-F06255A3AF5E}" type="slidenum">
              <a:rPr lang="ru-RU" smtClean="0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iming>
    <p:tnLst>
      <p:par>
        <p:cTn id="1" dur="indefinite" restart="never" nodeType="tmRoot"/>
      </p:par>
    </p:tnLst>
  </p:timing>
  <p:txStyles>
    <p:titleStyle>
      <a:lvl1pPr marL="320040" indent="-320040" algn="r" defTabSz="914400" rtl="0" eaLnBrk="1" latinLnBrk="0" hangingPunct="1">
        <a:spcBef>
          <a:spcPct val="0"/>
        </a:spcBef>
        <a:buClr>
          <a:schemeClr val="accent6">
            <a:lumMod val="75000"/>
          </a:schemeClr>
        </a:buClr>
        <a:buSzPct val="128000"/>
        <a:buFont typeface="Georgia" pitchFamily="18" charset="0"/>
        <a:buChar char="*"/>
        <a:defRPr sz="4600" b="1" i="0" kern="1200">
          <a:gradFill>
            <a:gsLst>
              <a:gs pos="0">
                <a:schemeClr val="tx1"/>
              </a:gs>
              <a:gs pos="40000">
                <a:schemeClr val="tx1">
                  <a:lumMod val="75000"/>
                  <a:lumOff val="25000"/>
                </a:schemeClr>
              </a:gs>
              <a:gs pos="100000">
                <a:schemeClr val="tx2">
                  <a:alpha val="65000"/>
                </a:schemeClr>
              </a:gs>
            </a:gsLst>
            <a:lin ang="5400000" scaled="0"/>
          </a:gradFill>
          <a:effectLst>
            <a:reflection blurRad="6350" stA="55000" endA="300" endPos="45500" dir="5400000" sy="-100000" algn="bl" rotWithShape="0"/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2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864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2296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9728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89888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664208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96596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28600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587752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1AE3D4-F842-4CAB-96FE-22B6D5ED850B}" type="datetimeFigureOut">
              <a:rPr lang="ru-RU" smtClean="0"/>
              <a:pPr/>
              <a:t>17.04.2013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F4F265-199E-4350-8DA1-F06255A3AF5E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138123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 smtClean="0"/>
              <a:t> </a:t>
            </a:r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704404" y="404664"/>
            <a:ext cx="7175351" cy="1793167"/>
          </a:xfrm>
        </p:spPr>
        <p:txBody>
          <a:bodyPr>
            <a:normAutofit fontScale="90000"/>
          </a:bodyPr>
          <a:lstStyle/>
          <a:p>
            <a:pPr marL="182880" indent="0">
              <a:buNone/>
            </a:pPr>
            <a:r>
              <a:rPr lang="ru-RU" sz="2200" dirty="0" smtClean="0"/>
              <a:t>Интернет-приложение</a:t>
            </a:r>
            <a:r>
              <a:rPr lang="ru-RU" dirty="0" smtClean="0"/>
              <a:t/>
            </a:r>
            <a:br>
              <a:rPr lang="ru-RU" dirty="0" smtClean="0"/>
            </a:br>
            <a:r>
              <a:rPr lang="en-US" sz="3600" dirty="0" smtClean="0"/>
              <a:t>“</a:t>
            </a:r>
            <a:r>
              <a:rPr lang="ru-RU" sz="3600" dirty="0" smtClean="0"/>
              <a:t>Система расписаний студентов и </a:t>
            </a:r>
            <a:r>
              <a:rPr lang="ru-RU" sz="3600" dirty="0" smtClean="0"/>
              <a:t>преподавателей</a:t>
            </a:r>
            <a:br>
              <a:rPr lang="ru-RU" sz="3600" dirty="0" smtClean="0"/>
            </a:br>
            <a:r>
              <a:rPr lang="ru-RU" sz="3600" dirty="0" smtClean="0"/>
              <a:t>МГТУ </a:t>
            </a:r>
            <a:r>
              <a:rPr lang="ru-RU" sz="3600" dirty="0" smtClean="0"/>
              <a:t>ГА</a:t>
            </a:r>
            <a:r>
              <a:rPr lang="en-US" sz="3600" dirty="0" smtClean="0"/>
              <a:t>”</a:t>
            </a:r>
            <a:endParaRPr lang="ru-RU" sz="3600" dirty="0"/>
          </a:p>
        </p:txBody>
      </p:sp>
      <p:sp>
        <p:nvSpPr>
          <p:cNvPr id="4" name="TextBox 3"/>
          <p:cNvSpPr txBox="1"/>
          <p:nvPr/>
        </p:nvSpPr>
        <p:spPr>
          <a:xfrm>
            <a:off x="5292080" y="6101881"/>
            <a:ext cx="39604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latin typeface="Times New Roman" pitchFamily="18" charset="0"/>
                <a:cs typeface="Times New Roman" pitchFamily="18" charset="0"/>
              </a:rPr>
              <a:t>Автор проекта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ru-RU" b="1" dirty="0" smtClean="0">
                <a:latin typeface="Times New Roman" pitchFamily="18" charset="0"/>
                <a:cs typeface="Times New Roman" pitchFamily="18" charset="0"/>
              </a:rPr>
              <a:t>	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Новичков В.Д.</a:t>
            </a:r>
            <a:br>
              <a:rPr lang="ru-RU" dirty="0" smtClean="0">
                <a:latin typeface="Times New Roman" pitchFamily="18" charset="0"/>
                <a:cs typeface="Times New Roman" pitchFamily="18" charset="0"/>
              </a:rPr>
            </a:br>
            <a:r>
              <a:rPr lang="ru-RU" b="1" dirty="0" smtClean="0">
                <a:latin typeface="Times New Roman" pitchFamily="18" charset="0"/>
                <a:cs typeface="Times New Roman" pitchFamily="18" charset="0"/>
              </a:rPr>
              <a:t>Руководитель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:</a:t>
            </a:r>
            <a:r>
              <a:rPr lang="ru-RU" b="1" dirty="0" smtClean="0">
                <a:latin typeface="Times New Roman" pitchFamily="18" charset="0"/>
                <a:cs typeface="Times New Roman" pitchFamily="18" charset="0"/>
              </a:rPr>
              <a:t>	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Надейкина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Л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.А.</a:t>
            </a:r>
            <a:endParaRPr lang="ru-RU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146" name="Picture 2" descr="Y:\mstuca.su\docs\images\mstuca_logo_bi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0528" y="188640"/>
            <a:ext cx="2304256" cy="2304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79712" y="2636912"/>
            <a:ext cx="3312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Реализация системы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28249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8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8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8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6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6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6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400"/>
                            </p:stCondLst>
                            <p:childTnLst>
                              <p:par>
                                <p:cTn id="2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0477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8218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37526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36033513"/>
      </p:ext>
    </p:extLst>
  </p:cSld>
  <p:clrMapOvr>
    <a:masterClrMapping/>
  </p:clrMapOvr>
  <p:transition spd="slow">
    <p:wipe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02622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31640" y="686892"/>
            <a:ext cx="7020272" cy="1107996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rtlCol="0">
            <a:spAutoFit/>
          </a:bodyPr>
          <a:lstStyle/>
          <a:p>
            <a:r>
              <a:rPr lang="en-US" sz="6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http://sd.mstuca.su</a:t>
            </a:r>
            <a:endParaRPr lang="ru-RU" sz="6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35711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5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Y:\Документы\Университет\Конференции\2013\Смартфон 000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476672"/>
            <a:ext cx="3109629" cy="5976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4139952" y="476672"/>
            <a:ext cx="46085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Так же реализовано мобильное</a:t>
            </a:r>
            <a:br>
              <a:rPr lang="ru-RU" dirty="0" smtClean="0"/>
            </a:br>
            <a:r>
              <a:rPr lang="ru-RU" dirty="0" smtClean="0"/>
              <a:t>веб-приложение, позволяющее быстро и легко получить доступ к расписанию</a:t>
            </a:r>
            <a:r>
              <a:rPr lang="en-US" dirty="0" smtClean="0"/>
              <a:t> </a:t>
            </a:r>
            <a:r>
              <a:rPr lang="ru-RU" dirty="0"/>
              <a:t>на </a:t>
            </a:r>
            <a:r>
              <a:rPr lang="ru-RU" dirty="0" smtClean="0"/>
              <a:t>конкретный день без особых усилий</a:t>
            </a:r>
            <a:endParaRPr lang="ru-RU" dirty="0"/>
          </a:p>
        </p:txBody>
      </p:sp>
      <p:pic>
        <p:nvPicPr>
          <p:cNvPr id="10243" name="Picture 3" descr="Y:\Документы\Университет\Конференции\2013\Смартфон 000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476672"/>
            <a:ext cx="3109629" cy="5976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Y:\Документы\Университет\Конференции\2013\Смартфон 0004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828" y="476672"/>
            <a:ext cx="3109629" cy="5976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5" name="Picture 5" descr="Y:\Документы\Университет\Конференции\2013\Смартфон 0003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180" y="484064"/>
            <a:ext cx="3184560" cy="6120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 descr="Y:\Документы\Университет\Конференции\2013\Смартфон 0005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74340"/>
            <a:ext cx="3320175" cy="6381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4127748" y="1710678"/>
            <a:ext cx="482453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После ввода данных, откроется </a:t>
            </a:r>
            <a:r>
              <a:rPr lang="en-US" dirty="0" smtClean="0"/>
              <a:t>“</a:t>
            </a:r>
            <a:r>
              <a:rPr lang="ru-RU" dirty="0" smtClean="0"/>
              <a:t>листочек  на сегодня</a:t>
            </a:r>
            <a:r>
              <a:rPr lang="en-US" dirty="0" smtClean="0"/>
              <a:t>”</a:t>
            </a:r>
            <a:r>
              <a:rPr lang="ru-RU" dirty="0"/>
              <a:t>.</a:t>
            </a:r>
            <a:r>
              <a:rPr lang="en-US" dirty="0" smtClean="0"/>
              <a:t> </a:t>
            </a:r>
            <a:r>
              <a:rPr lang="ru-RU" dirty="0" smtClean="0"/>
              <a:t>Для удобства можно сохранить полученную ссылку на листочек в избранное, чтобы в следующий раз можно было открыть свой листочек мгновенно.</a:t>
            </a:r>
            <a:endParaRPr lang="ru-RU" dirty="0"/>
          </a:p>
        </p:txBody>
      </p:sp>
      <p:sp>
        <p:nvSpPr>
          <p:cNvPr id="11" name="TextBox 10"/>
          <p:cNvSpPr txBox="1"/>
          <p:nvPr/>
        </p:nvSpPr>
        <p:spPr>
          <a:xfrm>
            <a:off x="4139952" y="3465003"/>
            <a:ext cx="47403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Расписание легко можно листать и при необходимости всегда можно перейти обратно на сегодня, нажатием на соответствующую кнопку.</a:t>
            </a:r>
            <a:endParaRPr lang="ru-RU" dirty="0"/>
          </a:p>
        </p:txBody>
      </p:sp>
      <p:sp>
        <p:nvSpPr>
          <p:cNvPr id="12" name="TextBox 11"/>
          <p:cNvSpPr txBox="1"/>
          <p:nvPr/>
        </p:nvSpPr>
        <p:spPr>
          <a:xfrm>
            <a:off x="4211960" y="5157192"/>
            <a:ext cx="45365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Да, и прошедшие дни тоже доступны для листания</a:t>
            </a:r>
            <a:r>
              <a:rPr lang="en-US" dirty="0"/>
              <a:t> </a:t>
            </a:r>
            <a:r>
              <a:rPr lang="en-US" dirty="0" smtClean="0">
                <a:sym typeface="Wingdings" pitchFamily="2" charset="2"/>
              </a:rPr>
              <a:t></a:t>
            </a:r>
            <a:endParaRPr lang="ru-RU" dirty="0"/>
          </a:p>
        </p:txBody>
      </p:sp>
      <p:sp>
        <p:nvSpPr>
          <p:cNvPr id="19" name="TextBox 18"/>
          <p:cNvSpPr txBox="1"/>
          <p:nvPr/>
        </p:nvSpPr>
        <p:spPr>
          <a:xfrm>
            <a:off x="-145032" y="5803523"/>
            <a:ext cx="9289032" cy="1107996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rtlCol="0">
            <a:spAutoFit/>
          </a:bodyPr>
          <a:lstStyle/>
          <a:p>
            <a:r>
              <a:rPr lang="en-US" sz="6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http://sd.mstuca.su/m</a:t>
            </a:r>
            <a:endParaRPr lang="ru-RU" sz="6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6649586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7" dur="5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10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30" dur="500"/>
                                        <p:tgtEl>
                                          <p:spTgt spid="102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10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41" dur="500"/>
                                        <p:tgtEl>
                                          <p:spTgt spid="102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10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49" dur="500"/>
                                        <p:tgtEl>
                                          <p:spTgt spid="102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0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3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0" dur="1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3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26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76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822" tmFilter="0,0; 0.14,0.31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2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78">
                                          <p:stCondLst>
                                            <p:cond delay="1822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664" tmFilter="0.0,0.0;0.25,0.07;0.50,0.2;0.75,0.467;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0.026"/>
                                          </p:val>
                                        </p:tav>
                                        <p:tav tm="10000">
                                          <p:val>
                                            <p:strVal val="ppt_y+0.052"/>
                                          </p:val>
                                        </p:tav>
                                        <p:tav tm="15000">
                                          <p:val>
                                            <p:strVal val="ppt_y+0.078"/>
                                          </p:val>
                                        </p:tav>
                                        <p:tav tm="20000">
                                          <p:val>
                                            <p:strVal val="ppt_y+0.103"/>
                                          </p:val>
                                        </p:tav>
                                        <p:tav tm="30000">
                                          <p:val>
                                            <p:strVal val="ppt_y+0.151"/>
                                          </p:val>
                                        </p:tav>
                                        <p:tav tm="40000">
                                          <p:val>
                                            <p:strVal val="ppt_y+0.196"/>
                                          </p:val>
                                        </p:tav>
                                        <p:tav tm="50000">
                                          <p:val>
                                            <p:strVal val="ppt_y+0.236"/>
                                          </p:val>
                                        </p:tav>
                                        <p:tav tm="60000">
                                          <p:val>
                                            <p:strVal val="ppt_y+0.270"/>
                                          </p:val>
                                        </p:tav>
                                        <p:tav tm="70000">
                                          <p:val>
                                            <p:strVal val="ppt_y+0.297"/>
                                          </p:val>
                                        </p:tav>
                                        <p:tav tm="80000">
                                          <p:val>
                                            <p:strVal val="ppt_y+0.317"/>
                                          </p:val>
                                        </p:tav>
                                        <p:tav tm="90000">
                                          <p:val>
                                            <p:strVal val="ppt_y+0.329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33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111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37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123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ppt_h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4" dur="26">
                                          <p:stCondLst>
                                            <p:cond delay="62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5" dur="166" decel="50000">
                                          <p:stCondLst>
                                            <p:cond delay="646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4" dur="500"/>
                                        <p:tgtEl>
                                          <p:spTgt spid="102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/>
                                        <p:tgtEl>
                                          <p:spTgt spid="102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8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2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6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0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10" grpId="0"/>
      <p:bldP spid="10" grpId="1"/>
      <p:bldP spid="11" grpId="0"/>
      <p:bldP spid="11" grpId="1"/>
      <p:bldP spid="12" grpId="0"/>
      <p:bldP spid="12" grpId="1"/>
      <p:bldP spid="19" grpId="0"/>
      <p:bldP spid="19" grpId="1"/>
      <p:bldP spid="19" grpId="2" build="allAtOnce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59632" y="116632"/>
            <a:ext cx="6512511" cy="1143000"/>
          </a:xfrm>
        </p:spPr>
        <p:txBody>
          <a:bodyPr/>
          <a:lstStyle/>
          <a:p>
            <a:pPr marL="0" indent="0" algn="ctr">
              <a:buNone/>
            </a:pPr>
            <a:r>
              <a:rPr lang="ru-RU" dirty="0" smtClean="0"/>
              <a:t>Заключение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179512" y="1268760"/>
            <a:ext cx="8784976" cy="5328592"/>
          </a:xfrm>
        </p:spPr>
        <p:txBody>
          <a:bodyPr>
            <a:normAutofit/>
          </a:bodyPr>
          <a:lstStyle/>
          <a:p>
            <a:r>
              <a:rPr lang="ru-RU" sz="1800" b="1" dirty="0" smtClean="0">
                <a:latin typeface="Times New Roman" pitchFamily="18" charset="0"/>
                <a:cs typeface="Times New Roman" pitchFamily="18" charset="0"/>
              </a:rPr>
              <a:t>В процессе работы было </a:t>
            </a:r>
            <a:r>
              <a:rPr lang="ru-RU" sz="1800" b="1" dirty="0" smtClean="0">
                <a:latin typeface="Times New Roman" pitchFamily="18" charset="0"/>
                <a:cs typeface="Times New Roman" pitchFamily="18" charset="0"/>
              </a:rPr>
              <a:t>реализовано </a:t>
            </a:r>
            <a:r>
              <a:rPr lang="ru-RU" sz="1800" b="1" dirty="0" smtClean="0">
                <a:latin typeface="Times New Roman" pitchFamily="18" charset="0"/>
                <a:cs typeface="Times New Roman" pitchFamily="18" charset="0"/>
              </a:rPr>
              <a:t>многофункциональное </a:t>
            </a:r>
            <a:r>
              <a:rPr lang="ru-RU" sz="1800" b="1" dirty="0" smtClean="0">
                <a:latin typeface="Times New Roman" pitchFamily="18" charset="0"/>
                <a:cs typeface="Times New Roman" pitchFamily="18" charset="0"/>
              </a:rPr>
              <a:t>интернет-приложение, включающее</a:t>
            </a:r>
            <a:r>
              <a:rPr lang="en-US" sz="1800" b="1" dirty="0" smtClean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 lvl="1"/>
            <a:r>
              <a:rPr lang="ru-RU" sz="1600" dirty="0" smtClean="0">
                <a:latin typeface="Times New Roman" pitchFamily="18" charset="0"/>
                <a:cs typeface="Times New Roman" pitchFamily="18" charset="0"/>
              </a:rPr>
              <a:t>Базу данных на сервере сети с информацией о расписаниях, преподавателях и студентах, группах и подгруппах.</a:t>
            </a:r>
          </a:p>
          <a:p>
            <a:pPr lvl="1"/>
            <a:r>
              <a:rPr lang="ru-RU" sz="1600" dirty="0" smtClean="0">
                <a:latin typeface="Times New Roman" pitchFamily="18" charset="0"/>
                <a:cs typeface="Times New Roman" pitchFamily="18" charset="0"/>
              </a:rPr>
              <a:t>Веб-Приложение для пользователей, которое обеспечивает доступ к </a:t>
            </a:r>
            <a:r>
              <a:rPr lang="ru-RU" sz="1600" dirty="0" smtClean="0">
                <a:latin typeface="Times New Roman" pitchFamily="18" charset="0"/>
                <a:cs typeface="Times New Roman" pitchFamily="18" charset="0"/>
              </a:rPr>
              <a:t>расписаниям </a:t>
            </a:r>
            <a:r>
              <a:rPr lang="ru-RU" sz="1600" dirty="0" smtClean="0">
                <a:latin typeface="Times New Roman" pitchFamily="18" charset="0"/>
                <a:cs typeface="Times New Roman" pitchFamily="18" charset="0"/>
              </a:rPr>
              <a:t>и информации о преподавателях и студентах</a:t>
            </a:r>
            <a:r>
              <a:rPr lang="ru-RU" sz="16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lvl="1"/>
            <a:r>
              <a:rPr lang="ru-RU" sz="1600" dirty="0" smtClean="0">
                <a:latin typeface="Times New Roman" pitchFamily="18" charset="0"/>
                <a:cs typeface="Times New Roman" pitchFamily="18" charset="0"/>
              </a:rPr>
              <a:t>Мобильное веб-приложение, которое обеспечивает доступ к расписаниям для смартфонов</a:t>
            </a:r>
            <a:endParaRPr lang="ru-RU" sz="1600" dirty="0" smtClean="0">
              <a:latin typeface="Times New Roman" pitchFamily="18" charset="0"/>
              <a:cs typeface="Times New Roman" pitchFamily="18" charset="0"/>
            </a:endParaRPr>
          </a:p>
          <a:p>
            <a:pPr lvl="1"/>
            <a:r>
              <a:rPr lang="ru-RU" sz="1600" dirty="0" smtClean="0">
                <a:latin typeface="Times New Roman" pitchFamily="18" charset="0"/>
                <a:cs typeface="Times New Roman" pitchFamily="18" charset="0"/>
              </a:rPr>
              <a:t>Приложение для администратора, позволяющее вносить изменения в аккаунты пользователей, в записи расписаний и в карточки студентов и преподавателей</a:t>
            </a:r>
            <a:r>
              <a:rPr lang="ru-RU" sz="16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lvl="1"/>
            <a:r>
              <a:rPr lang="ru-RU" sz="1600" dirty="0" smtClean="0">
                <a:latin typeface="Times New Roman" pitchFamily="18" charset="0"/>
                <a:cs typeface="Times New Roman" pitchFamily="18" charset="0"/>
              </a:rPr>
              <a:t>Приложение для модераторов/старост, позволяющее им вносить поправки в расписания</a:t>
            </a:r>
            <a:endParaRPr lang="ru-RU" sz="16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ru-RU" sz="1800" b="1" dirty="0" smtClean="0">
                <a:latin typeface="Times New Roman" pitchFamily="18" charset="0"/>
                <a:cs typeface="Times New Roman" pitchFamily="18" charset="0"/>
              </a:rPr>
              <a:t>Система обеспечивает</a:t>
            </a:r>
            <a:r>
              <a:rPr lang="en-US" sz="1800" b="1" dirty="0" smtClean="0">
                <a:latin typeface="Times New Roman" pitchFamily="18" charset="0"/>
                <a:cs typeface="Times New Roman" pitchFamily="18" charset="0"/>
              </a:rPr>
              <a:t>:</a:t>
            </a:r>
            <a:endParaRPr lang="ru-RU" sz="1800" b="1" dirty="0" smtClean="0">
              <a:latin typeface="Times New Roman" pitchFamily="18" charset="0"/>
              <a:cs typeface="Times New Roman" pitchFamily="18" charset="0"/>
            </a:endParaRPr>
          </a:p>
          <a:p>
            <a:pPr lvl="1"/>
            <a:r>
              <a:rPr lang="ru-RU" sz="1600" dirty="0" smtClean="0">
                <a:latin typeface="Times New Roman" pitchFamily="18" charset="0"/>
                <a:cs typeface="Times New Roman" pitchFamily="18" charset="0"/>
              </a:rPr>
              <a:t>Автоматизацию процесса составления </a:t>
            </a:r>
            <a:r>
              <a:rPr lang="ru-RU" sz="1600" dirty="0" smtClean="0">
                <a:latin typeface="Times New Roman" pitchFamily="18" charset="0"/>
                <a:cs typeface="Times New Roman" pitchFamily="18" charset="0"/>
              </a:rPr>
              <a:t>расписания </a:t>
            </a:r>
            <a:r>
              <a:rPr lang="ru-RU" sz="1600" dirty="0" smtClean="0">
                <a:latin typeface="Times New Roman" pitchFamily="18" charset="0"/>
                <a:cs typeface="Times New Roman" pitchFamily="18" charset="0"/>
              </a:rPr>
              <a:t>на основе </a:t>
            </a:r>
            <a:r>
              <a:rPr lang="ru-RU" sz="1600" dirty="0" smtClean="0">
                <a:latin typeface="Times New Roman" pitchFamily="18" charset="0"/>
                <a:cs typeface="Times New Roman" pitchFamily="18" charset="0"/>
              </a:rPr>
              <a:t>листов </a:t>
            </a: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“</a:t>
            </a:r>
            <a:r>
              <a:rPr lang="ru-RU" sz="1600" dirty="0" smtClean="0">
                <a:latin typeface="Times New Roman" pitchFamily="18" charset="0"/>
                <a:cs typeface="Times New Roman" pitchFamily="18" charset="0"/>
              </a:rPr>
              <a:t>Неделя</a:t>
            </a: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” </a:t>
            </a:r>
            <a:r>
              <a:rPr lang="ru-RU" sz="1600" dirty="0" smtClean="0">
                <a:latin typeface="Times New Roman" pitchFamily="18" charset="0"/>
                <a:cs typeface="Times New Roman" pitchFamily="18" charset="0"/>
              </a:rPr>
              <a:t>и </a:t>
            </a: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“</a:t>
            </a:r>
            <a:r>
              <a:rPr lang="ru-RU" sz="1600" dirty="0" smtClean="0">
                <a:latin typeface="Times New Roman" pitchFamily="18" charset="0"/>
                <a:cs typeface="Times New Roman" pitchFamily="18" charset="0"/>
              </a:rPr>
              <a:t>Подгруппы</a:t>
            </a: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”</a:t>
            </a:r>
            <a:r>
              <a:rPr lang="ru-RU" sz="1600" dirty="0" smtClean="0">
                <a:latin typeface="Times New Roman" pitchFamily="18" charset="0"/>
                <a:cs typeface="Times New Roman" pitchFamily="18" charset="0"/>
              </a:rPr>
              <a:t> из </a:t>
            </a: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Excel-</a:t>
            </a:r>
            <a:r>
              <a:rPr lang="ru-RU" sz="1600" dirty="0" smtClean="0">
                <a:latin typeface="Times New Roman" pitchFamily="18" charset="0"/>
                <a:cs typeface="Times New Roman" pitchFamily="18" charset="0"/>
              </a:rPr>
              <a:t>файлов, составленных в бюро </a:t>
            </a:r>
            <a:r>
              <a:rPr lang="ru-RU" sz="1600" dirty="0" smtClean="0">
                <a:latin typeface="Times New Roman" pitchFamily="18" charset="0"/>
                <a:cs typeface="Times New Roman" pitchFamily="18" charset="0"/>
              </a:rPr>
              <a:t>расписаний.</a:t>
            </a:r>
          </a:p>
          <a:p>
            <a:pPr lvl="1"/>
            <a:r>
              <a:rPr lang="ru-RU" sz="1600" dirty="0" smtClean="0">
                <a:latin typeface="Times New Roman" pitchFamily="18" charset="0"/>
                <a:cs typeface="Times New Roman" pitchFamily="18" charset="0"/>
              </a:rPr>
              <a:t>Оперативный доступ к нужному расписанию с любого </a:t>
            </a:r>
            <a:r>
              <a:rPr lang="ru-RU" sz="1600" dirty="0" smtClean="0">
                <a:latin typeface="Times New Roman" pitchFamily="18" charset="0"/>
                <a:cs typeface="Times New Roman" pitchFamily="18" charset="0"/>
              </a:rPr>
              <a:t>компьютера или смартфона, </a:t>
            </a:r>
            <a:r>
              <a:rPr lang="ru-RU" sz="1600" dirty="0" smtClean="0">
                <a:latin typeface="Times New Roman" pitchFamily="18" charset="0"/>
                <a:cs typeface="Times New Roman" pitchFamily="18" charset="0"/>
              </a:rPr>
              <a:t>имеющего доступ в интернет</a:t>
            </a:r>
          </a:p>
          <a:p>
            <a:pPr lvl="1"/>
            <a:r>
              <a:rPr lang="ru-RU" sz="1600" dirty="0" smtClean="0">
                <a:latin typeface="Times New Roman" pitchFamily="18" charset="0"/>
                <a:cs typeface="Times New Roman" pitchFamily="18" charset="0"/>
              </a:rPr>
              <a:t>Удобный и простой интерфейс</a:t>
            </a:r>
          </a:p>
          <a:p>
            <a:pPr lvl="1"/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77884713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/>
          <p:cNvSpPr>
            <a:spLocks noGrp="1"/>
          </p:cNvSpPr>
          <p:nvPr>
            <p:ph type="body" sz="half" idx="2"/>
          </p:nvPr>
        </p:nvSpPr>
        <p:spPr>
          <a:xfrm>
            <a:off x="539552" y="1916832"/>
            <a:ext cx="2592288" cy="2179320"/>
          </a:xfrm>
        </p:spPr>
        <p:txBody>
          <a:bodyPr>
            <a:normAutofit fontScale="92500"/>
          </a:bodyPr>
          <a:lstStyle/>
          <a:p>
            <a:r>
              <a:rPr lang="ru-RU" sz="1600" b="1" dirty="0" smtClean="0">
                <a:solidFill>
                  <a:schemeClr val="accent3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Автор проекта</a:t>
            </a:r>
            <a:r>
              <a:rPr lang="en-US" sz="1600" b="1" dirty="0" smtClean="0">
                <a:solidFill>
                  <a:schemeClr val="accent3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: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dirty="0" smtClean="0">
                <a:latin typeface="Times New Roman" pitchFamily="18" charset="0"/>
                <a:cs typeface="Times New Roman" pitchFamily="18" charset="0"/>
              </a:rPr>
            </a:br>
            <a:r>
              <a:rPr lang="ru-RU" dirty="0" smtClean="0">
                <a:solidFill>
                  <a:schemeClr val="accent3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Новичков Виталий, студент </a:t>
            </a:r>
            <a:r>
              <a:rPr lang="ru-RU" dirty="0" smtClean="0">
                <a:solidFill>
                  <a:schemeClr val="accent3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ЭВМ-3-2</a:t>
            </a:r>
            <a:endParaRPr lang="ru-RU" dirty="0" smtClean="0">
              <a:solidFill>
                <a:schemeClr val="accent3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ru-RU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ru-RU" sz="1600" b="1" dirty="0" smtClean="0">
                <a:solidFill>
                  <a:schemeClr val="accent3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Научный руководитель</a:t>
            </a:r>
            <a:r>
              <a:rPr lang="en-US" sz="1600" b="1" dirty="0" smtClean="0">
                <a:solidFill>
                  <a:schemeClr val="accent3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: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dirty="0" smtClean="0">
                <a:latin typeface="Times New Roman" pitchFamily="18" charset="0"/>
                <a:cs typeface="Times New Roman" pitchFamily="18" charset="0"/>
              </a:rPr>
            </a:br>
            <a:r>
              <a:rPr lang="ru-RU" dirty="0" err="1" smtClean="0">
                <a:solidFill>
                  <a:schemeClr val="accent3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Надейкина</a:t>
            </a:r>
            <a:r>
              <a:rPr lang="ru-RU" dirty="0" smtClean="0">
                <a:solidFill>
                  <a:schemeClr val="accent3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Людмила Анатольевна,</a:t>
            </a:r>
            <a:br>
              <a:rPr lang="ru-RU" dirty="0" smtClean="0">
                <a:solidFill>
                  <a:schemeClr val="accent3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ru-RU" dirty="0" smtClean="0">
                <a:solidFill>
                  <a:schemeClr val="accent3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доцент</a:t>
            </a:r>
            <a:r>
              <a:rPr lang="ru-RU" dirty="0" smtClean="0">
                <a:solidFill>
                  <a:schemeClr val="accent3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ru-RU" dirty="0" err="1" smtClean="0">
                <a:solidFill>
                  <a:schemeClr val="accent3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к.ф-м.н</a:t>
            </a:r>
            <a:r>
              <a:rPr lang="ru-RU" dirty="0" smtClean="0">
                <a:solidFill>
                  <a:schemeClr val="accent3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.</a:t>
            </a:r>
            <a:endParaRPr lang="ru-RU" dirty="0">
              <a:solidFill>
                <a:schemeClr val="accent3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3568" y="116632"/>
            <a:ext cx="7704856" cy="792088"/>
          </a:xfrm>
        </p:spPr>
        <p:txBody>
          <a:bodyPr>
            <a:normAutofit/>
          </a:bodyPr>
          <a:lstStyle/>
          <a:p>
            <a:pPr algn="ctr"/>
            <a:r>
              <a:rPr lang="ru-RU" sz="4400" dirty="0" smtClean="0"/>
              <a:t>Спасибо за внимание</a:t>
            </a:r>
            <a:r>
              <a:rPr lang="ru-RU" sz="3200" dirty="0" smtClean="0"/>
              <a:t>	</a:t>
            </a:r>
            <a:endParaRPr lang="ru-RU" sz="3200" dirty="0"/>
          </a:p>
        </p:txBody>
      </p:sp>
      <p:pic>
        <p:nvPicPr>
          <p:cNvPr id="18434" name="Picture 2" descr="D:\Мои документы\Текстовые файлы\Desktop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457094">
            <a:off x="3428492" y="1297592"/>
            <a:ext cx="4723597" cy="354012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5905480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65075" y="116632"/>
            <a:ext cx="8229600" cy="710952"/>
          </a:xfrm>
        </p:spPr>
        <p:txBody>
          <a:bodyPr>
            <a:normAutofit fontScale="90000"/>
          </a:bodyPr>
          <a:lstStyle/>
          <a:p>
            <a:pPr marL="0" indent="0">
              <a:buNone/>
            </a:pPr>
            <a:r>
              <a:rPr lang="ru-RU" dirty="0" smtClean="0"/>
              <a:t>Цель </a:t>
            </a:r>
            <a:r>
              <a:rPr lang="ru-RU" dirty="0" smtClean="0"/>
              <a:t>проекта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277179" y="908720"/>
            <a:ext cx="8229600" cy="2952328"/>
          </a:xfrm>
        </p:spPr>
        <p:txBody>
          <a:bodyPr>
            <a:normAutofit fontScale="92500" lnSpcReduction="10000"/>
          </a:bodyPr>
          <a:lstStyle/>
          <a:p>
            <a:r>
              <a:rPr lang="ru-RU" dirty="0"/>
              <a:t>Создание единой базы данных </a:t>
            </a:r>
            <a:r>
              <a:rPr lang="ru-RU" dirty="0" smtClean="0"/>
              <a:t>расписаний для расширения возможностей студентов и преподавателей при выполнении операций с данными расписаний</a:t>
            </a:r>
            <a:endParaRPr lang="ru-RU" dirty="0"/>
          </a:p>
          <a:p>
            <a:r>
              <a:rPr lang="ru-RU" dirty="0" smtClean="0"/>
              <a:t>Обеспечение студентов и преподавателей наглядным и понятным расписанием</a:t>
            </a:r>
          </a:p>
          <a:p>
            <a:r>
              <a:rPr lang="ru-RU" dirty="0" smtClean="0"/>
              <a:t>Повышение эффективности учебного процесса студентов и эффективности работы преподавателей.</a:t>
            </a:r>
          </a:p>
          <a:p>
            <a:r>
              <a:rPr lang="ru-RU" dirty="0" smtClean="0"/>
              <a:t>Обеспечение преподавателей многочисленными возможностями быстро проводить расчёты, связанные со временем занятий</a:t>
            </a:r>
          </a:p>
          <a:p>
            <a:endParaRPr lang="ru-RU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79512" y="4581128"/>
            <a:ext cx="90364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smtClean="0"/>
              <a:t>Повышение эффективности учебного процесса за счёт оперативности получения </a:t>
            </a:r>
            <a:r>
              <a:rPr lang="ru-RU" sz="2000" dirty="0" smtClean="0"/>
              <a:t>информации о расписании </a:t>
            </a:r>
            <a:r>
              <a:rPr lang="ru-RU" sz="2000" dirty="0" smtClean="0"/>
              <a:t>занятий для каждого студента и для каждого преподавателя.</a:t>
            </a:r>
            <a:endParaRPr lang="ru-RU" sz="2000" dirty="0"/>
          </a:p>
        </p:txBody>
      </p:sp>
      <p:sp>
        <p:nvSpPr>
          <p:cNvPr id="5" name="Правая фигурная скобка 4"/>
          <p:cNvSpPr/>
          <p:nvPr/>
        </p:nvSpPr>
        <p:spPr>
          <a:xfrm rot="5400000">
            <a:off x="4153848" y="31308"/>
            <a:ext cx="575997" cy="8236638"/>
          </a:xfrm>
          <a:prstGeom prst="rightBrace">
            <a:avLst>
              <a:gd name="adj1" fmla="val 61078"/>
              <a:gd name="adj2" fmla="val 50000"/>
            </a:avLst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94465290"/>
      </p:ext>
    </p:extLst>
  </p:cSld>
  <p:clrMapOvr>
    <a:masterClrMapping/>
  </p:clrMapOvr>
  <p:transition spd="slow">
    <p:wipe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 descr="Y:\Документы\Университет\Конференции\2013\Документ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1304622"/>
            <a:ext cx="6419106" cy="5214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732240" y="1638092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Клиенты</a:t>
            </a:r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>
            <a:off x="3203848" y="2564904"/>
            <a:ext cx="223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Интернет</a:t>
            </a:r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1331640" y="4136353"/>
            <a:ext cx="187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Сервер</a:t>
            </a:r>
            <a:endParaRPr lang="ru-RU" dirty="0"/>
          </a:p>
        </p:txBody>
      </p:sp>
      <p:sp>
        <p:nvSpPr>
          <p:cNvPr id="7" name="TextBox 6"/>
          <p:cNvSpPr txBox="1"/>
          <p:nvPr/>
        </p:nvSpPr>
        <p:spPr>
          <a:xfrm>
            <a:off x="0" y="0"/>
            <a:ext cx="9144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/>
              <a:t>Система построена на технологии клиент-сервер.</a:t>
            </a:r>
          </a:p>
          <a:p>
            <a:pPr algn="ctr"/>
            <a:r>
              <a:rPr lang="ru-RU" dirty="0" smtClean="0"/>
              <a:t>В качестве сервера выступает веб-сервер </a:t>
            </a:r>
            <a:r>
              <a:rPr lang="en-US" dirty="0" smtClean="0"/>
              <a:t>Apache </a:t>
            </a:r>
            <a:r>
              <a:rPr lang="ru-RU" dirty="0" smtClean="0"/>
              <a:t>на ОС </a:t>
            </a:r>
            <a:r>
              <a:rPr lang="en-US" dirty="0" smtClean="0"/>
              <a:t>Debian Squeeze,</a:t>
            </a:r>
            <a:br>
              <a:rPr lang="en-US" dirty="0" smtClean="0"/>
            </a:br>
            <a:r>
              <a:rPr lang="ru-RU" dirty="0" smtClean="0"/>
              <a:t>В качестве обработчика запросов и сервера баз данных выступают </a:t>
            </a:r>
            <a:r>
              <a:rPr lang="en-US" dirty="0" smtClean="0"/>
              <a:t>PHP </a:t>
            </a:r>
            <a:r>
              <a:rPr lang="ru-RU" dirty="0" smtClean="0"/>
              <a:t>и </a:t>
            </a:r>
            <a:r>
              <a:rPr lang="en-US" dirty="0" smtClean="0"/>
              <a:t>MySQL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4150057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Y:\Документы\Университет\Конференции\2013\Тесное взаимодействие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484784"/>
            <a:ext cx="7029450" cy="4695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3485" y="229290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Тесное взаимодействие веб-сервера, сервера баз данных и сервера приложений</a:t>
            </a:r>
            <a:endParaRPr lang="ru-RU" dirty="0">
              <a:solidFill>
                <a:schemeClr val="accent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36272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doors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40768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 smtClean="0"/>
              <a:t>Структурная схема</a:t>
            </a:r>
            <a:br>
              <a:rPr lang="ru-RU" dirty="0" smtClean="0"/>
            </a:br>
            <a:r>
              <a:rPr lang="ru-RU" dirty="0" smtClean="0"/>
              <a:t>системы расписаний</a:t>
            </a:r>
            <a:endParaRPr lang="ru-RU" dirty="0"/>
          </a:p>
        </p:txBody>
      </p:sp>
      <p:sp>
        <p:nvSpPr>
          <p:cNvPr id="5" name="Блок-схема: магнитный диск 4"/>
          <p:cNvSpPr/>
          <p:nvPr/>
        </p:nvSpPr>
        <p:spPr>
          <a:xfrm>
            <a:off x="3865307" y="3683496"/>
            <a:ext cx="1368152" cy="1512168"/>
          </a:xfrm>
          <a:prstGeom prst="flowChartMagneticDisk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tx1"/>
                </a:solidFill>
              </a:rPr>
              <a:t>База данных на </a:t>
            </a:r>
            <a:br>
              <a:rPr lang="ru-RU" dirty="0" smtClean="0">
                <a:solidFill>
                  <a:schemeClr val="tx1"/>
                </a:solidFill>
              </a:rPr>
            </a:br>
            <a:r>
              <a:rPr lang="en-US" dirty="0" smtClean="0">
                <a:solidFill>
                  <a:schemeClr val="tx1"/>
                </a:solidFill>
              </a:rPr>
              <a:t>MySQL 5.2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734818" y="1340768"/>
            <a:ext cx="2173627" cy="50405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Администратор системы</a:t>
            </a:r>
            <a:endParaRPr lang="ru-RU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6084168" y="1340768"/>
            <a:ext cx="2173627" cy="50405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Пользователь системы</a:t>
            </a:r>
          </a:p>
        </p:txBody>
      </p:sp>
      <p:graphicFrame>
        <p:nvGraphicFramePr>
          <p:cNvPr id="8" name="Таблица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7410303"/>
              </p:ext>
            </p:extLst>
          </p:nvPr>
        </p:nvGraphicFramePr>
        <p:xfrm>
          <a:off x="417475" y="2008529"/>
          <a:ext cx="2808312" cy="1706880"/>
        </p:xfrm>
        <a:graphic>
          <a:graphicData uri="http://schemas.openxmlformats.org/drawingml/2006/table">
            <a:tbl>
              <a:tblPr firstRow="1" bandRow="1">
                <a:tableStyleId>{85BE263C-DBD7-4A20-BB59-AAB30ACAA65A}</a:tableStyleId>
              </a:tblPr>
              <a:tblGrid>
                <a:gridCol w="2808312"/>
              </a:tblGrid>
              <a:tr h="322787">
                <a:tc>
                  <a:txBody>
                    <a:bodyPr/>
                    <a:lstStyle/>
                    <a:p>
                      <a:r>
                        <a:rPr lang="ru-RU" sz="1600" dirty="0" smtClean="0"/>
                        <a:t>Работа с пользователями</a:t>
                      </a:r>
                      <a:endParaRPr lang="ru-RU" sz="1600" dirty="0"/>
                    </a:p>
                  </a:txBody>
                  <a:tcPr/>
                </a:tc>
              </a:tr>
              <a:tr h="241706"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ru-RU" sz="1200" dirty="0" smtClean="0"/>
                        <a:t>- Создание анкет преподавателей</a:t>
                      </a:r>
                      <a:endParaRPr lang="ru-RU" sz="1200" dirty="0"/>
                    </a:p>
                  </a:txBody>
                  <a:tcPr/>
                </a:tc>
              </a:tr>
              <a:tr h="241706">
                <a:tc>
                  <a:txBody>
                    <a:bodyPr/>
                    <a:lstStyle/>
                    <a:p>
                      <a:r>
                        <a:rPr lang="ru-RU" sz="1200" dirty="0" smtClean="0"/>
                        <a:t>- Редактирование</a:t>
                      </a:r>
                      <a:r>
                        <a:rPr lang="ru-RU" sz="1200" baseline="0" dirty="0" smtClean="0"/>
                        <a:t> информации</a:t>
                      </a:r>
                      <a:endParaRPr lang="ru-RU" sz="1200" dirty="0"/>
                    </a:p>
                  </a:txBody>
                  <a:tcPr/>
                </a:tc>
              </a:tr>
              <a:tr h="241706"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ru-RU" sz="1200" dirty="0" smtClean="0"/>
                        <a:t>- Удаление информации</a:t>
                      </a:r>
                    </a:p>
                  </a:txBody>
                  <a:tcPr/>
                </a:tc>
              </a:tr>
              <a:tr h="241706"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ru-RU" sz="1200" dirty="0" smtClean="0"/>
                        <a:t>- Поиск</a:t>
                      </a:r>
                      <a:r>
                        <a:rPr lang="ru-RU" sz="1200" baseline="0" dirty="0" smtClean="0"/>
                        <a:t> и просмотр</a:t>
                      </a:r>
                      <a:endParaRPr lang="ru-RU" sz="1200" dirty="0" smtClean="0"/>
                    </a:p>
                  </a:txBody>
                  <a:tcPr/>
                </a:tc>
              </a:tr>
              <a:tr h="241706"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ru-RU" sz="1200" dirty="0" smtClean="0"/>
                        <a:t>- Ответ на запросы</a:t>
                      </a:r>
                      <a:r>
                        <a:rPr lang="ru-RU" sz="1200" baseline="0" dirty="0" smtClean="0"/>
                        <a:t> пользователей</a:t>
                      </a:r>
                      <a:endParaRPr lang="ru-RU" sz="1200" dirty="0" smtClean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9" name="Таблица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2783790"/>
              </p:ext>
            </p:extLst>
          </p:nvPr>
        </p:nvGraphicFramePr>
        <p:xfrm>
          <a:off x="417475" y="4250784"/>
          <a:ext cx="2808312" cy="1615440"/>
        </p:xfrm>
        <a:graphic>
          <a:graphicData uri="http://schemas.openxmlformats.org/drawingml/2006/table">
            <a:tbl>
              <a:tblPr firstRow="1" bandRow="1">
                <a:tableStyleId>{85BE263C-DBD7-4A20-BB59-AAB30ACAA65A}</a:tableStyleId>
              </a:tblPr>
              <a:tblGrid>
                <a:gridCol w="2808312"/>
              </a:tblGrid>
              <a:tr h="322787">
                <a:tc>
                  <a:txBody>
                    <a:bodyPr/>
                    <a:lstStyle/>
                    <a:p>
                      <a:r>
                        <a:rPr lang="ru-RU" sz="1600" dirty="0" smtClean="0"/>
                        <a:t>Работа с расписаниями</a:t>
                      </a:r>
                      <a:endParaRPr lang="ru-RU" sz="1600" dirty="0"/>
                    </a:p>
                  </a:txBody>
                  <a:tcPr/>
                </a:tc>
              </a:tr>
              <a:tr h="241706"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ru-RU" sz="1200" dirty="0" smtClean="0"/>
                        <a:t>-</a:t>
                      </a:r>
                      <a:r>
                        <a:rPr lang="ru-RU" sz="1200" baseline="0" dirty="0" smtClean="0"/>
                        <a:t> Ручное добавление данных</a:t>
                      </a:r>
                      <a:endParaRPr lang="ru-RU" sz="1200" dirty="0"/>
                    </a:p>
                  </a:txBody>
                  <a:tcPr/>
                </a:tc>
              </a:tr>
              <a:tr h="241706">
                <a:tc>
                  <a:txBody>
                    <a:bodyPr/>
                    <a:lstStyle/>
                    <a:p>
                      <a:r>
                        <a:rPr lang="ru-RU" sz="1200" dirty="0" smtClean="0"/>
                        <a:t>- Настройка чтения данных из </a:t>
                      </a:r>
                      <a:r>
                        <a:rPr lang="en-US" sz="1200" dirty="0" smtClean="0"/>
                        <a:t>Excel-</a:t>
                      </a:r>
                      <a:r>
                        <a:rPr lang="ru-RU" sz="1200" dirty="0" smtClean="0"/>
                        <a:t>файлов</a:t>
                      </a:r>
                      <a:r>
                        <a:rPr lang="ru-RU" sz="1200" baseline="0" dirty="0" smtClean="0"/>
                        <a:t> бюро расписаний</a:t>
                      </a:r>
                      <a:endParaRPr lang="ru-RU" sz="1200" dirty="0"/>
                    </a:p>
                  </a:txBody>
                  <a:tcPr/>
                </a:tc>
              </a:tr>
              <a:tr h="241706"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ru-RU" sz="1200" dirty="0" smtClean="0"/>
                        <a:t>- Удаление информации</a:t>
                      </a:r>
                    </a:p>
                  </a:txBody>
                  <a:tcPr/>
                </a:tc>
              </a:tr>
              <a:tr h="241706"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ru-RU" sz="1200" dirty="0" smtClean="0"/>
                        <a:t>- Поиск</a:t>
                      </a:r>
                      <a:r>
                        <a:rPr lang="ru-RU" sz="1200" baseline="0" dirty="0" smtClean="0"/>
                        <a:t> и просмотр</a:t>
                      </a:r>
                      <a:endParaRPr lang="ru-RU" sz="1200" dirty="0" smtClean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11" name="Прямая со стрелкой 10"/>
          <p:cNvCxnSpPr/>
          <p:nvPr/>
        </p:nvCxnSpPr>
        <p:spPr>
          <a:xfrm>
            <a:off x="3203848" y="2996952"/>
            <a:ext cx="864096" cy="7920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 стрелкой 12"/>
          <p:cNvCxnSpPr>
            <a:endCxn id="5" idx="2"/>
          </p:cNvCxnSpPr>
          <p:nvPr/>
        </p:nvCxnSpPr>
        <p:spPr>
          <a:xfrm flipV="1">
            <a:off x="3203848" y="4439580"/>
            <a:ext cx="661459" cy="50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Таблица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2660820"/>
              </p:ext>
            </p:extLst>
          </p:nvPr>
        </p:nvGraphicFramePr>
        <p:xfrm>
          <a:off x="5868144" y="2008529"/>
          <a:ext cx="2808312" cy="2072640"/>
        </p:xfrm>
        <a:graphic>
          <a:graphicData uri="http://schemas.openxmlformats.org/drawingml/2006/table">
            <a:tbl>
              <a:tblPr firstRow="1" bandRow="1">
                <a:tableStyleId>{85BE263C-DBD7-4A20-BB59-AAB30ACAA65A}</a:tableStyleId>
              </a:tblPr>
              <a:tblGrid>
                <a:gridCol w="2808312"/>
              </a:tblGrid>
              <a:tr h="322787">
                <a:tc>
                  <a:txBody>
                    <a:bodyPr/>
                    <a:lstStyle/>
                    <a:p>
                      <a:r>
                        <a:rPr lang="ru-RU" sz="1600" dirty="0" smtClean="0"/>
                        <a:t>Студент</a:t>
                      </a:r>
                      <a:endParaRPr lang="ru-RU" sz="1600" dirty="0"/>
                    </a:p>
                  </a:txBody>
                  <a:tcPr/>
                </a:tc>
              </a:tr>
              <a:tr h="241706"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ru-RU" sz="1200" dirty="0" smtClean="0"/>
                        <a:t>- Регистрация своего аккаунта</a:t>
                      </a:r>
                      <a:endParaRPr lang="ru-RU" sz="1200" dirty="0"/>
                    </a:p>
                  </a:txBody>
                  <a:tcPr/>
                </a:tc>
              </a:tr>
              <a:tr h="241706">
                <a:tc>
                  <a:txBody>
                    <a:bodyPr/>
                    <a:lstStyle/>
                    <a:p>
                      <a:r>
                        <a:rPr lang="ru-RU" sz="1200" dirty="0" smtClean="0"/>
                        <a:t>- Поиск и просмотр единого расписания</a:t>
                      </a:r>
                      <a:r>
                        <a:rPr lang="ru-RU" sz="1200" baseline="0" dirty="0" smtClean="0"/>
                        <a:t> занятий</a:t>
                      </a:r>
                      <a:endParaRPr lang="ru-RU" sz="1200" dirty="0"/>
                    </a:p>
                  </a:txBody>
                  <a:tcPr/>
                </a:tc>
              </a:tr>
              <a:tr h="241706"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ru-RU" sz="1200" dirty="0" smtClean="0"/>
                        <a:t>- Отправка запросов администрации</a:t>
                      </a:r>
                    </a:p>
                  </a:txBody>
                  <a:tcPr/>
                </a:tc>
              </a:tr>
              <a:tr h="241706"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ru-RU" sz="1200" dirty="0" smtClean="0"/>
                        <a:t>- Настройка</a:t>
                      </a:r>
                      <a:r>
                        <a:rPr lang="ru-RU" sz="1200" baseline="0" dirty="0" smtClean="0"/>
                        <a:t> вывода расписания</a:t>
                      </a:r>
                      <a:endParaRPr lang="ru-RU" sz="1200" dirty="0" smtClean="0"/>
                    </a:p>
                  </a:txBody>
                  <a:tcPr/>
                </a:tc>
              </a:tr>
              <a:tr h="241706"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ru-RU" sz="1200" dirty="0" smtClean="0"/>
                        <a:t>- Просмотр информации о преподавателях</a:t>
                      </a: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5" name="Таблица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2559698"/>
              </p:ext>
            </p:extLst>
          </p:nvPr>
        </p:nvGraphicFramePr>
        <p:xfrm>
          <a:off x="5868144" y="4250784"/>
          <a:ext cx="2808312" cy="2164080"/>
        </p:xfrm>
        <a:graphic>
          <a:graphicData uri="http://schemas.openxmlformats.org/drawingml/2006/table">
            <a:tbl>
              <a:tblPr firstRow="1" bandRow="1">
                <a:tableStyleId>{85BE263C-DBD7-4A20-BB59-AAB30ACAA65A}</a:tableStyleId>
              </a:tblPr>
              <a:tblGrid>
                <a:gridCol w="2808312"/>
              </a:tblGrid>
              <a:tr h="322787">
                <a:tc>
                  <a:txBody>
                    <a:bodyPr/>
                    <a:lstStyle/>
                    <a:p>
                      <a:r>
                        <a:rPr lang="ru-RU" sz="1600" dirty="0" smtClean="0"/>
                        <a:t>Преподаватель</a:t>
                      </a:r>
                      <a:endParaRPr lang="ru-RU" sz="1600" dirty="0"/>
                    </a:p>
                  </a:txBody>
                  <a:tcPr/>
                </a:tc>
              </a:tr>
              <a:tr h="241706"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ru-RU" sz="1200" dirty="0" smtClean="0"/>
                        <a:t>- Регистрация своего аккаунта</a:t>
                      </a:r>
                      <a:endParaRPr lang="ru-RU" sz="1200" dirty="0"/>
                    </a:p>
                  </a:txBody>
                  <a:tcPr/>
                </a:tc>
              </a:tr>
              <a:tr h="241706">
                <a:tc>
                  <a:txBody>
                    <a:bodyPr/>
                    <a:lstStyle/>
                    <a:p>
                      <a:r>
                        <a:rPr lang="ru-RU" sz="1200" dirty="0" smtClean="0"/>
                        <a:t>- Поиск и просмотр единого расписания</a:t>
                      </a:r>
                      <a:r>
                        <a:rPr lang="ru-RU" sz="1200" baseline="0" dirty="0" smtClean="0"/>
                        <a:t> занятий</a:t>
                      </a:r>
                      <a:endParaRPr lang="ru-RU" sz="1200" dirty="0"/>
                    </a:p>
                  </a:txBody>
                  <a:tcPr/>
                </a:tc>
              </a:tr>
              <a:tr h="241706"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ru-RU" sz="1200" dirty="0" smtClean="0"/>
                        <a:t>- Отправка запросов администрации</a:t>
                      </a:r>
                    </a:p>
                  </a:txBody>
                  <a:tcPr/>
                </a:tc>
              </a:tr>
              <a:tr h="241706"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ru-RU" sz="1200" dirty="0" smtClean="0"/>
                        <a:t>- Настройка</a:t>
                      </a:r>
                      <a:r>
                        <a:rPr lang="ru-RU" sz="1200" baseline="0" dirty="0" smtClean="0"/>
                        <a:t> вывода расписания</a:t>
                      </a:r>
                      <a:endParaRPr lang="ru-RU" sz="1200" dirty="0" smtClean="0"/>
                    </a:p>
                  </a:txBody>
                  <a:tcPr/>
                </a:tc>
              </a:tr>
              <a:tr h="241706"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ru-RU" sz="1200" dirty="0" smtClean="0"/>
                        <a:t>- Просмотр информации о студентах</a:t>
                      </a:r>
                    </a:p>
                  </a:txBody>
                  <a:tcPr/>
                </a:tc>
              </a:tr>
              <a:tr h="241706"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ru-RU" sz="1200" dirty="0" smtClean="0"/>
                        <a:t>- Редактирование своей</a:t>
                      </a:r>
                      <a:r>
                        <a:rPr lang="ru-RU" sz="1200" baseline="0" dirty="0" smtClean="0"/>
                        <a:t> анкеты</a:t>
                      </a:r>
                      <a:endParaRPr lang="ru-RU" sz="1200" dirty="0" smtClean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17" name="Прямая со стрелкой 16"/>
          <p:cNvCxnSpPr/>
          <p:nvPr/>
        </p:nvCxnSpPr>
        <p:spPr>
          <a:xfrm flipH="1">
            <a:off x="5076056" y="2996952"/>
            <a:ext cx="792090" cy="7920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 стрелкой 19"/>
          <p:cNvCxnSpPr>
            <a:endCxn id="5" idx="4"/>
          </p:cNvCxnSpPr>
          <p:nvPr/>
        </p:nvCxnSpPr>
        <p:spPr>
          <a:xfrm flipH="1" flipV="1">
            <a:off x="5233459" y="4439580"/>
            <a:ext cx="634685" cy="57359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564556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000"/>
                            </p:stCondLst>
                            <p:childTnLst>
                              <p:par>
                                <p:cTn id="4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500"/>
                            </p:stCondLst>
                            <p:childTnLst>
                              <p:par>
                                <p:cTn id="5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animBg="1"/>
      <p:bldP spid="6" grpId="0" animBg="1"/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07704" y="5085184"/>
            <a:ext cx="6512511" cy="1143000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Возможности</a:t>
            </a:r>
            <a:br>
              <a:rPr lang="ru-RU" dirty="0" smtClean="0"/>
            </a:br>
            <a:r>
              <a:rPr lang="ru-RU" dirty="0" smtClean="0"/>
              <a:t>системы расписаний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611560" y="260648"/>
            <a:ext cx="8208912" cy="4896544"/>
          </a:xfrm>
        </p:spPr>
        <p:txBody>
          <a:bodyPr>
            <a:normAutofit fontScale="55000" lnSpcReduction="20000"/>
          </a:bodyPr>
          <a:lstStyle/>
          <a:p>
            <a:r>
              <a:rPr lang="ru-RU" sz="35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Для пользователей</a:t>
            </a:r>
          </a:p>
          <a:p>
            <a:pPr marL="1085850" lvl="2" indent="-209550"/>
            <a:r>
              <a:rPr lang="ru-RU" sz="2300" dirty="0">
                <a:latin typeface="Times New Roman" pitchFamily="18" charset="0"/>
                <a:cs typeface="Times New Roman" pitchFamily="18" charset="0"/>
              </a:rPr>
              <a:t>Оперативный доступ к </a:t>
            </a:r>
            <a:r>
              <a:rPr lang="ru-RU" sz="2300" dirty="0" smtClean="0">
                <a:latin typeface="Times New Roman" pitchFamily="18" charset="0"/>
                <a:cs typeface="Times New Roman" pitchFamily="18" charset="0"/>
              </a:rPr>
              <a:t>расписанию</a:t>
            </a:r>
            <a:endParaRPr lang="ru-RU" sz="2300" dirty="0">
              <a:latin typeface="Times New Roman" pitchFamily="18" charset="0"/>
              <a:cs typeface="Times New Roman" pitchFamily="18" charset="0"/>
            </a:endParaRPr>
          </a:p>
          <a:p>
            <a:pPr marL="1085850" lvl="2" indent="-209550"/>
            <a:r>
              <a:rPr lang="ru-RU" sz="2300" dirty="0" smtClean="0">
                <a:latin typeface="Times New Roman" pitchFamily="18" charset="0"/>
                <a:cs typeface="Times New Roman" pitchFamily="18" charset="0"/>
              </a:rPr>
              <a:t>Использование цветовых обозначений для идентификации различных видов занятий </a:t>
            </a:r>
            <a:r>
              <a:rPr lang="ru-RU" sz="2300" dirty="0">
                <a:latin typeface="Times New Roman" pitchFamily="18" charset="0"/>
                <a:cs typeface="Times New Roman" pitchFamily="18" charset="0"/>
              </a:rPr>
              <a:t>при выводе расписания в режиме развёрнутой </a:t>
            </a:r>
            <a:r>
              <a:rPr lang="ru-RU" sz="2300" dirty="0" smtClean="0">
                <a:latin typeface="Times New Roman" pitchFamily="18" charset="0"/>
                <a:cs typeface="Times New Roman" pitchFamily="18" charset="0"/>
              </a:rPr>
              <a:t>таблицы</a:t>
            </a:r>
          </a:p>
          <a:p>
            <a:pPr marL="1085850" lvl="2" indent="-209550"/>
            <a:r>
              <a:rPr lang="ru-RU" sz="2300" dirty="0" smtClean="0">
                <a:latin typeface="Times New Roman" pitchFamily="18" charset="0"/>
                <a:cs typeface="Times New Roman" pitchFamily="18" charset="0"/>
              </a:rPr>
              <a:t>Удобный простой интерфейс</a:t>
            </a:r>
          </a:p>
          <a:p>
            <a:pPr marL="1085850" lvl="2" indent="-209550"/>
            <a:r>
              <a:rPr lang="ru-RU" sz="2300" dirty="0" smtClean="0">
                <a:latin typeface="Times New Roman" pitchFamily="18" charset="0"/>
                <a:cs typeface="Times New Roman" pitchFamily="18" charset="0"/>
              </a:rPr>
              <a:t>Регистрация своего аккаунта</a:t>
            </a:r>
            <a:br>
              <a:rPr lang="ru-RU" sz="2300" dirty="0" smtClean="0">
                <a:latin typeface="Times New Roman" pitchFamily="18" charset="0"/>
                <a:cs typeface="Times New Roman" pitchFamily="18" charset="0"/>
              </a:rPr>
            </a:br>
            <a:endParaRPr lang="ru-RU" sz="2500" dirty="0" smtClean="0">
              <a:latin typeface="Times New Roman" pitchFamily="18" charset="0"/>
              <a:cs typeface="Times New Roman" pitchFamily="18" charset="0"/>
            </a:endParaRPr>
          </a:p>
          <a:p>
            <a:pPr marL="1085850" lvl="2" indent="-209550"/>
            <a:r>
              <a:rPr lang="ru-RU" sz="2300" b="1" dirty="0" smtClean="0">
                <a:latin typeface="Times New Roman" pitchFamily="18" charset="0"/>
                <a:cs typeface="Times New Roman" pitchFamily="18" charset="0"/>
              </a:rPr>
              <a:t>Для Студента</a:t>
            </a:r>
          </a:p>
          <a:p>
            <a:pPr marL="1711325" lvl="3" indent="-209550"/>
            <a:r>
              <a:rPr lang="ru-RU" sz="2300" dirty="0" smtClean="0">
                <a:latin typeface="Times New Roman" pitchFamily="18" charset="0"/>
                <a:cs typeface="Times New Roman" pitchFamily="18" charset="0"/>
              </a:rPr>
              <a:t>Просмотр информации об аудиториях и карточек преподавателей</a:t>
            </a:r>
          </a:p>
          <a:p>
            <a:pPr marL="1711325" lvl="3" indent="-209550"/>
            <a:r>
              <a:rPr lang="ru-RU" sz="2300" dirty="0" smtClean="0">
                <a:latin typeface="Times New Roman" pitchFamily="18" charset="0"/>
                <a:cs typeface="Times New Roman" pitchFamily="18" charset="0"/>
              </a:rPr>
              <a:t>Просмотр расписаний других подгрупп и преподавателей</a:t>
            </a:r>
          </a:p>
          <a:p>
            <a:pPr marL="1711325" lvl="3" indent="-209550"/>
            <a:r>
              <a:rPr lang="ru-RU" sz="2300" dirty="0" smtClean="0">
                <a:latin typeface="Times New Roman" pitchFamily="18" charset="0"/>
                <a:cs typeface="Times New Roman" pitchFamily="18" charset="0"/>
              </a:rPr>
              <a:t>Возможность создания своей карточки данных</a:t>
            </a:r>
            <a:br>
              <a:rPr lang="ru-RU" sz="2300" dirty="0" smtClean="0">
                <a:latin typeface="Times New Roman" pitchFamily="18" charset="0"/>
                <a:cs typeface="Times New Roman" pitchFamily="18" charset="0"/>
              </a:rPr>
            </a:br>
            <a:endParaRPr lang="ru-RU" sz="2300" dirty="0" smtClean="0">
              <a:latin typeface="Times New Roman" pitchFamily="18" charset="0"/>
              <a:cs typeface="Times New Roman" pitchFamily="18" charset="0"/>
            </a:endParaRPr>
          </a:p>
          <a:p>
            <a:pPr marL="1085850" lvl="2" indent="-209550"/>
            <a:r>
              <a:rPr lang="ru-RU" sz="2300" b="1" dirty="0" smtClean="0">
                <a:latin typeface="Times New Roman" pitchFamily="18" charset="0"/>
                <a:cs typeface="Times New Roman" pitchFamily="18" charset="0"/>
              </a:rPr>
              <a:t>Для Преподавателя</a:t>
            </a:r>
          </a:p>
          <a:p>
            <a:pPr marL="1711325" lvl="3" indent="-209550"/>
            <a:r>
              <a:rPr lang="ru-RU" sz="2300" dirty="0" smtClean="0">
                <a:latin typeface="Times New Roman" pitchFamily="18" charset="0"/>
                <a:cs typeface="Times New Roman" pitchFamily="18" charset="0"/>
              </a:rPr>
              <a:t>Просмотр анкет студентов</a:t>
            </a:r>
          </a:p>
          <a:p>
            <a:pPr marL="1711325" lvl="3" indent="-209550"/>
            <a:r>
              <a:rPr lang="ru-RU" sz="2300" dirty="0" smtClean="0">
                <a:latin typeface="Times New Roman" pitchFamily="18" charset="0"/>
                <a:cs typeface="Times New Roman" pitchFamily="18" charset="0"/>
              </a:rPr>
              <a:t>Расчёт оставшихся/прошедших часов занятий, как одного предмета, так и всего расписания</a:t>
            </a:r>
            <a:br>
              <a:rPr lang="ru-RU" sz="2300" dirty="0" smtClean="0">
                <a:latin typeface="Times New Roman" pitchFamily="18" charset="0"/>
                <a:cs typeface="Times New Roman" pitchFamily="18" charset="0"/>
              </a:rPr>
            </a:br>
            <a:endParaRPr lang="ru-RU" sz="23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ru-RU" sz="35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Для Администраторов</a:t>
            </a:r>
          </a:p>
          <a:p>
            <a:pPr marL="1081088" lvl="2" indent="-246063"/>
            <a:r>
              <a:rPr lang="ru-RU" sz="2300" dirty="0" smtClean="0">
                <a:latin typeface="Times New Roman" pitchFamily="18" charset="0"/>
                <a:cs typeface="Times New Roman" pitchFamily="18" charset="0"/>
              </a:rPr>
              <a:t>Удобный и рациональный интерфейс для управления данными расписаний</a:t>
            </a:r>
          </a:p>
          <a:p>
            <a:pPr marL="1081088" lvl="2" indent="-246063"/>
            <a:r>
              <a:rPr lang="ru-RU" sz="2300" dirty="0" smtClean="0">
                <a:latin typeface="Times New Roman" pitchFamily="18" charset="0"/>
                <a:cs typeface="Times New Roman" pitchFamily="18" charset="0"/>
              </a:rPr>
              <a:t>Автоматическое обновления расписаний</a:t>
            </a:r>
          </a:p>
          <a:p>
            <a:pPr marL="1081088" lvl="2" indent="-246063"/>
            <a:r>
              <a:rPr lang="ru-RU" sz="2300" dirty="0" smtClean="0">
                <a:latin typeface="Times New Roman" pitchFamily="18" charset="0"/>
                <a:cs typeface="Times New Roman" pitchFamily="18" charset="0"/>
              </a:rPr>
              <a:t>Создание карточек преподавателей до их регистрации в системе</a:t>
            </a:r>
          </a:p>
          <a:p>
            <a:pPr lvl="1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97069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2116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2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800" decel="100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800" decel="100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800" decel="100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800" decel="100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3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800" decel="100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800" decel="100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800" decel="100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800" decel="100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3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800" decel="100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800" decel="100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800" decel="100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800" decel="100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3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800" decel="100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800" decel="100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800" decel="100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800" decel="100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3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800" decel="100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800" decel="100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800" decel="100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800" decel="100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3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800" decel="100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800" decel="100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800" decel="100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800" decel="100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3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800" decel="100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800" decel="100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800" decel="100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800" decel="100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3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800" decel="100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800" decel="100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800" decel="100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800" decel="100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3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800" decel="100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800" decel="100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800" decel="100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800" decel="100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3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800" decel="100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800" decel="100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800" decel="100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800" decel="100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3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800" decel="1000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800" decel="100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800" decel="100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800" decel="100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3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800" decel="1000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2" dur="800" decel="1000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800" decel="1000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800" decel="1000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3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800" decel="1000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800" decel="1000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800" decel="1000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800" decel="1000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3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800" decel="1000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8" dur="800" decel="1000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800" decel="1000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800" decel="1000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3" presetID="3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800" decel="1000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6" dur="800" decel="100000" fill="hold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800" decel="100000" fill="hold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800" decel="100000" fill="hold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3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800" decel="1000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4" dur="800" decel="100000" fill="hold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800" decel="100000" fill="hold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800" decel="100000" fill="hold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Y:\Документы\Университет\Конференции\2013\Виртуальное расписание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781685"/>
            <a:ext cx="8671346" cy="5995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95536" y="0"/>
            <a:ext cx="8229600" cy="785579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 smtClean="0"/>
              <a:t>Структура базы данных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41478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5805264"/>
            <a:ext cx="9144000" cy="785579"/>
          </a:xfrm>
        </p:spPr>
        <p:txBody>
          <a:bodyPr>
            <a:normAutofit/>
          </a:bodyPr>
          <a:lstStyle/>
          <a:p>
            <a:pPr algn="ctr"/>
            <a:r>
              <a:rPr lang="ru-RU" dirty="0" smtClean="0"/>
              <a:t>Запрос данных из базы данных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31793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26964" y="1988840"/>
            <a:ext cx="7020272" cy="1107996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rtlCol="0">
            <a:spAutoFit/>
          </a:bodyPr>
          <a:lstStyle/>
          <a:p>
            <a:r>
              <a:rPr lang="en-US" sz="6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http://sd.mstuca.su</a:t>
            </a:r>
            <a:endParaRPr lang="ru-RU" sz="6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67684559"/>
      </p:ext>
    </p:extLst>
  </p:cSld>
  <p:clrMapOvr>
    <a:masterClrMapping/>
  </p:clrMapOvr>
  <p:transition spd="slow">
    <p:wheel spokes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>
</file>

<file path=ppt/theme/theme1.xml><?xml version="1.0" encoding="utf-8"?>
<a:theme xmlns:a="http://schemas.openxmlformats.org/drawingml/2006/main" name="Воздушный поток">
  <a:themeElements>
    <a:clrScheme name="Воздушный поток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Воздушный поток">
      <a:majorFont>
        <a:latin typeface="Trebuchet MS"/>
        <a:ea typeface=""/>
        <a:cs typeface=""/>
        <a:font script="Jpan" typeface="HGｺﾞｼｯｸM"/>
        <a:font script="Hang" typeface="HY그래픽B"/>
        <a:font script="Hans" typeface="方正姚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HGｺﾞｼｯｸM"/>
        <a:font script="Hang" typeface="HY그래픽M"/>
        <a:font script="Hans" typeface="方正姚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Воздушный поток">
      <a:fillStyleLst>
        <a:solidFill>
          <a:schemeClr val="phClr"/>
        </a:solidFill>
        <a:gradFill rotWithShape="1">
          <a:gsLst>
            <a:gs pos="28000">
              <a:schemeClr val="phClr">
                <a:tint val="18000"/>
                <a:satMod val="120000"/>
                <a:lumMod val="88000"/>
              </a:schemeClr>
            </a:gs>
            <a:gs pos="100000">
              <a:schemeClr val="phClr">
                <a:tint val="40000"/>
                <a:satMod val="100000"/>
                <a:lumMod val="7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lumMod val="95000"/>
              </a:schemeClr>
            </a:gs>
            <a:gs pos="100000">
              <a:schemeClr val="phClr">
                <a:shade val="82000"/>
                <a:satMod val="125000"/>
                <a:lumMod val="74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75000"/>
              <a:satMod val="125000"/>
              <a:lumMod val="7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50800" dir="5400000" sx="98000" sy="98000" rotWithShape="0">
              <a:srgbClr val="000000">
                <a:alpha val="20000"/>
              </a:srgbClr>
            </a:outerShdw>
          </a:effectLst>
        </a:effectStyle>
        <a:effectStyle>
          <a:effectLst>
            <a:outerShdw blurRad="40005" dist="22984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alanced" dir="tr"/>
          </a:scene3d>
          <a:sp3d prstMaterial="matte">
            <a:bevelT w="19050" h="38100"/>
          </a:sp3d>
        </a:effectStyle>
        <a:effectStyle>
          <a:effectLst>
            <a:reflection blurRad="38100" stA="26000" endPos="23000" dist="25400" dir="5400000" sy="-100000" rotWithShape="0"/>
          </a:effectLst>
          <a:scene3d>
            <a:camera prst="orthographicFront">
              <a:rot lat="0" lon="0" rev="0"/>
            </a:camera>
            <a:lightRig rig="balanced" dir="tr"/>
          </a:scene3d>
          <a:sp3d contourW="14605" prstMaterial="plastic">
            <a:bevelT w="50800"/>
            <a:contourClr>
              <a:schemeClr val="phClr">
                <a:shade val="30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shade val="90000"/>
                <a:satMod val="160000"/>
                <a:lumMod val="100000"/>
              </a:schemeClr>
            </a:gs>
            <a:gs pos="60000">
              <a:schemeClr val="phClr">
                <a:tint val="95000"/>
                <a:shade val="100000"/>
                <a:satMod val="130000"/>
                <a:lumMod val="130000"/>
              </a:schemeClr>
            </a:gs>
            <a:gs pos="100000">
              <a:schemeClr val="phClr">
                <a:tint val="97000"/>
                <a:shade val="100000"/>
                <a:hueMod val="100000"/>
                <a:satMod val="140000"/>
                <a:lumMod val="80000"/>
              </a:schemeClr>
            </a:gs>
          </a:gsLst>
          <a:path path="circle">
            <a:fillToRect l="20000" t="10000" r="20000" b="60000"/>
          </a:path>
        </a:gradFill>
        <a:gradFill rotWithShape="1">
          <a:gsLst>
            <a:gs pos="0">
              <a:schemeClr val="phClr">
                <a:tint val="94000"/>
                <a:satMod val="160000"/>
                <a:lumMod val="160000"/>
              </a:schemeClr>
            </a:gs>
            <a:gs pos="42000">
              <a:schemeClr val="phClr">
                <a:tint val="94000"/>
                <a:shade val="94000"/>
                <a:satMod val="160000"/>
                <a:lumMod val="130000"/>
              </a:schemeClr>
            </a:gs>
            <a:gs pos="100000">
              <a:schemeClr val="phClr">
                <a:tint val="97000"/>
                <a:shade val="94000"/>
                <a:satMod val="180000"/>
                <a:lumMod val="84000"/>
              </a:schemeClr>
            </a:gs>
          </a:gsLst>
          <a:path path="circle">
            <a:fillToRect l="24000" t="44000" r="24000" b="12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Slipstream</Template>
  <TotalTime>1122</TotalTime>
  <Words>462</Words>
  <Application>Microsoft Office PowerPoint</Application>
  <PresentationFormat>Экран (4:3)</PresentationFormat>
  <Paragraphs>85</Paragraphs>
  <Slides>18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2</vt:i4>
      </vt:variant>
      <vt:variant>
        <vt:lpstr>Заголовки слайдов</vt:lpstr>
      </vt:variant>
      <vt:variant>
        <vt:i4>18</vt:i4>
      </vt:variant>
    </vt:vector>
  </HeadingPairs>
  <TitlesOfParts>
    <vt:vector size="20" baseType="lpstr">
      <vt:lpstr>Воздушный поток</vt:lpstr>
      <vt:lpstr>Тема Office</vt:lpstr>
      <vt:lpstr>Интернет-приложение “Система расписаний студентов и преподавателей МГТУ ГА”</vt:lpstr>
      <vt:lpstr>Цель проекта</vt:lpstr>
      <vt:lpstr>Презентация PowerPoint</vt:lpstr>
      <vt:lpstr>Презентация PowerPoint</vt:lpstr>
      <vt:lpstr>Структурная схема системы расписаний</vt:lpstr>
      <vt:lpstr>Возможности системы расписаний</vt:lpstr>
      <vt:lpstr>Структура базы данных</vt:lpstr>
      <vt:lpstr>Запрос данных из базы данных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Заключение</vt:lpstr>
      <vt:lpstr>Спасибо за внимание </vt:lpstr>
    </vt:vector>
  </TitlesOfParts>
  <Company>Wohlhabenden.NET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Новичков</dc:creator>
  <cp:lastModifiedBy>Виталий Новичков</cp:lastModifiedBy>
  <cp:revision>301</cp:revision>
  <dcterms:created xsi:type="dcterms:W3CDTF">2012-04-17T18:26:14Z</dcterms:created>
  <dcterms:modified xsi:type="dcterms:W3CDTF">2013-04-17T06:33:13Z</dcterms:modified>
</cp:coreProperties>
</file>